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charts/chart19.xml" ContentType="application/vnd.openxmlformats-officedocument.drawingml.chart+xml"/>
  <Override PartName="/ppt/charts/chart28.xml" ContentType="application/vnd.openxmlformats-officedocument.drawingml.char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charts/chart17.xml" ContentType="application/vnd.openxmlformats-officedocument.drawingml.chart+xml"/>
  <Override PartName="/ppt/charts/chart26.xml" ContentType="application/vnd.openxmlformats-officedocument.drawingml.char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charts/chart13.xml" ContentType="application/vnd.openxmlformats-officedocument.drawingml.chart+xml"/>
  <Override PartName="/ppt/charts/chart15.xml" ContentType="application/vnd.openxmlformats-officedocument.drawingml.chart+xml"/>
  <Override PartName="/ppt/charts/chart24.xml" ContentType="application/vnd.openxmlformats-officedocument.drawingml.char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charts/chart22.xml" ContentType="application/vnd.openxmlformats-officedocument.drawingml.chart+xml"/>
  <Override PartName="/ppt/charts/chart31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10.xml" ContentType="application/vnd.openxmlformats-officedocument.drawingml.chart+xml"/>
  <Override PartName="/ppt/charts/chart20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charts/chart29.xml" ContentType="application/vnd.openxmlformats-officedocument.drawingml.char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charts/chart18.xml" ContentType="application/vnd.openxmlformats-officedocument.drawingml.chart+xml"/>
  <Override PartName="/ppt/charts/chart27.xml" ContentType="application/vnd.openxmlformats-officedocument.drawingml.char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charts/chart16.xml" ContentType="application/vnd.openxmlformats-officedocument.drawingml.chart+xml"/>
  <Override PartName="/ppt/charts/chart25.xml" ContentType="application/vnd.openxmlformats-officedocument.drawingml.char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charts/chart14.xml" ContentType="application/vnd.openxmlformats-officedocument.drawingml.chart+xml"/>
  <Override PartName="/ppt/charts/chart23.xml" ContentType="application/vnd.openxmlformats-officedocument.drawingml.chart+xml"/>
  <Override PartName="/ppt/charts/chart32.xml" ContentType="application/vnd.openxmlformats-officedocument.drawingml.char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charts/chart8.xml" ContentType="application/vnd.openxmlformats-officedocument.drawingml.chart+xml"/>
  <Override PartName="/ppt/charts/chart12.xml" ContentType="application/vnd.openxmlformats-officedocument.drawingml.chart+xml"/>
  <Override PartName="/ppt/charts/chart21.xml" ContentType="application/vnd.openxmlformats-officedocument.drawingml.chart+xml"/>
  <Override PartName="/ppt/charts/chart30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3" r:id="rId7"/>
    <p:sldId id="264" r:id="rId8"/>
    <p:sldId id="262" r:id="rId9"/>
    <p:sldId id="265" r:id="rId10"/>
    <p:sldId id="266" r:id="rId11"/>
    <p:sldId id="257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346" autoAdjust="0"/>
    <p:restoredTop sz="94660"/>
  </p:normalViewPr>
  <p:slideViewPr>
    <p:cSldViewPr>
      <p:cViewPr>
        <p:scale>
          <a:sx n="60" d="100"/>
          <a:sy n="60" d="100"/>
        </p:scale>
        <p:origin x="-1950" y="-2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2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4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5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6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7.xlsx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8.xlsx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9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.xlsx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0.xlsx"/></Relationships>
</file>

<file path=ppt/charts/_rels/chart2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1.xlsx"/></Relationships>
</file>

<file path=ppt/charts/_rels/chart2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2.xlsx"/></Relationships>
</file>

<file path=ppt/charts/_rels/chart2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3.xlsx"/></Relationships>
</file>

<file path=ppt/charts/_rels/chart2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4.xlsx"/></Relationships>
</file>

<file path=ppt/charts/_rels/chart2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5.xlsx"/></Relationships>
</file>

<file path=ppt/charts/_rels/chart2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6.xlsx"/></Relationships>
</file>

<file path=ppt/charts/_rels/chart2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7.xlsx"/></Relationships>
</file>

<file path=ppt/charts/_rels/chart2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8.xlsx"/></Relationships>
</file>

<file path=ppt/charts/_rels/chart2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9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3.xlsx"/></Relationships>
</file>

<file path=ppt/charts/_rels/chart3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30.xlsx"/></Relationships>
</file>

<file path=ppt/charts/_rels/chart3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31.xlsx"/></Relationships>
</file>

<file path=ppt/charts/_rels/chart3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32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¿Cuál es el candidato que usted escucha más en los noticieros? </a:t>
            </a:r>
            <a:endParaRPr lang="en-US"/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Columna1</c:v>
                </c:pt>
              </c:strCache>
            </c:strRef>
          </c:tx>
          <c:dLbls>
            <c:showPercent val="1"/>
            <c:showLeaderLines val="1"/>
          </c:dLbls>
          <c:cat>
            <c:strRef>
              <c:f>Hoja1!$A$2:$A$6</c:f>
              <c:strCache>
                <c:ptCount val="5"/>
                <c:pt idx="0">
                  <c:v>Peña Nieto 51.3%</c:v>
                </c:pt>
                <c:pt idx="1">
                  <c:v>AMLO 29.6%</c:v>
                </c:pt>
                <c:pt idx="2">
                  <c:v>Vázquez Mota 3.2%</c:v>
                </c:pt>
                <c:pt idx="3">
                  <c:v>Ninguno 14.4%</c:v>
                </c:pt>
                <c:pt idx="4">
                  <c:v>Ebrard 1.3%</c:v>
                </c:pt>
              </c:strCache>
            </c:strRef>
          </c:cat>
          <c:val>
            <c:numRef>
              <c:f>Hoja1!$B$2:$B$6</c:f>
              <c:numCache>
                <c:formatCode>General</c:formatCode>
                <c:ptCount val="5"/>
                <c:pt idx="0">
                  <c:v>78</c:v>
                </c:pt>
                <c:pt idx="1">
                  <c:v>45</c:v>
                </c:pt>
                <c:pt idx="2">
                  <c:v>5</c:v>
                </c:pt>
                <c:pt idx="3">
                  <c:v>22</c:v>
                </c:pt>
                <c:pt idx="4">
                  <c:v>2</c:v>
                </c:pt>
              </c:numCache>
            </c:numRef>
          </c:val>
        </c:ser>
        <c:dLbls>
          <c:showPercent val="1"/>
        </c:dLbls>
        <c:firstSliceAng val="0"/>
      </c:pieChart>
    </c:plotArea>
    <c:legend>
      <c:legendPos val="t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¿Considera que el gobierno federal actual es?</a:t>
            </a:r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Hoja1!$A$2:$A$6</c:f>
              <c:strCache>
                <c:ptCount val="5"/>
                <c:pt idx="0">
                  <c:v>Eficiente - 5.2%</c:v>
                </c:pt>
                <c:pt idx="1">
                  <c:v>Medianamente Eficiente - 12.5%</c:v>
                </c:pt>
                <c:pt idx="2">
                  <c:v>Bueno - 12. 5%</c:v>
                </c:pt>
                <c:pt idx="3">
                  <c:v>Malo - 29.6%</c:v>
                </c:pt>
                <c:pt idx="4">
                  <c:v>Pésimo - 40.1%</c:v>
                </c:pt>
              </c:strCache>
            </c:strRef>
          </c:cat>
          <c:val>
            <c:numRef>
              <c:f>Hoja1!$B$2:$B$6</c:f>
              <c:numCache>
                <c:formatCode>General</c:formatCode>
                <c:ptCount val="5"/>
                <c:pt idx="0">
                  <c:v>8</c:v>
                </c:pt>
                <c:pt idx="1">
                  <c:v>19</c:v>
                </c:pt>
                <c:pt idx="2">
                  <c:v>19</c:v>
                </c:pt>
                <c:pt idx="3">
                  <c:v>45</c:v>
                </c:pt>
                <c:pt idx="4">
                  <c:v>61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Si</a:t>
            </a:r>
            <a:r>
              <a:rPr lang="en-US" baseline="0" dirty="0" smtClean="0"/>
              <a:t> </a:t>
            </a:r>
            <a:r>
              <a:rPr lang="en-US" baseline="0" dirty="0" err="1" smtClean="0"/>
              <a:t>las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elecciones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fueran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hoy</a:t>
            </a:r>
            <a:r>
              <a:rPr lang="en-US" baseline="0" dirty="0" smtClean="0"/>
              <a:t>, ¿</a:t>
            </a:r>
            <a:r>
              <a:rPr lang="en-US" baseline="0" dirty="0" err="1" smtClean="0"/>
              <a:t>Por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qué</a:t>
            </a:r>
            <a:r>
              <a:rPr lang="en-US" baseline="0" dirty="0" smtClean="0"/>
              <a:t> </a:t>
            </a:r>
            <a:r>
              <a:rPr lang="en-US" baseline="0" dirty="0" err="1" smtClean="0"/>
              <a:t>candidato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votaría</a:t>
            </a:r>
            <a:r>
              <a:rPr lang="en-US" baseline="0" dirty="0" smtClean="0"/>
              <a:t>?</a:t>
            </a:r>
            <a:endParaRPr lang="en-US" dirty="0"/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Hoja1!$A$2:$A$8</c:f>
              <c:strCache>
                <c:ptCount val="7"/>
                <c:pt idx="0">
                  <c:v>Peña Nieto 25%</c:v>
                </c:pt>
                <c:pt idx="1">
                  <c:v>AMLO 26.3%</c:v>
                </c:pt>
                <c:pt idx="2">
                  <c:v>Vázquez Mota 6.5%</c:v>
                </c:pt>
                <c:pt idx="3">
                  <c:v>Ninguno 40.1%</c:v>
                </c:pt>
                <c:pt idx="4">
                  <c:v>Ebrard .6%</c:v>
                </c:pt>
                <c:pt idx="5">
                  <c:v>Cordero .6%</c:v>
                </c:pt>
                <c:pt idx="6">
                  <c:v>No sé</c:v>
                </c:pt>
              </c:strCache>
            </c:strRef>
          </c:cat>
          <c:val>
            <c:numRef>
              <c:f>Hoja1!$B$2:$B$8</c:f>
              <c:numCache>
                <c:formatCode>General</c:formatCode>
                <c:ptCount val="7"/>
                <c:pt idx="0">
                  <c:v>38</c:v>
                </c:pt>
                <c:pt idx="1">
                  <c:v>40</c:v>
                </c:pt>
                <c:pt idx="2">
                  <c:v>10</c:v>
                </c:pt>
                <c:pt idx="3">
                  <c:v>61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  <c:txPr>
        <a:bodyPr/>
        <a:lstStyle/>
        <a:p>
          <a:pPr>
            <a:defRPr sz="1200"/>
          </a:pPr>
          <a:endParaRPr lang="es-ES"/>
        </a:p>
      </c:txPr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/>
              <a:t>¿Qué noticieros ve?</a:t>
            </a:r>
          </a:p>
        </c:rich>
      </c:tx>
      <c:layout/>
    </c:title>
    <c:plotArea>
      <c:layout>
        <c:manualLayout>
          <c:layoutTarget val="inner"/>
          <c:xMode val="edge"/>
          <c:yMode val="edge"/>
          <c:x val="3.608071325408288E-2"/>
          <c:y val="0.18093996221257441"/>
          <c:w val="0.5683609228604225"/>
          <c:h val="0.77119764029586801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Hoja1!$A$2:$A$10</c:f>
              <c:strCache>
                <c:ptCount val="9"/>
                <c:pt idx="0">
                  <c:v>Televisa - 32.8%</c:v>
                </c:pt>
                <c:pt idx="1">
                  <c:v>TV Azteca - 25%</c:v>
                </c:pt>
                <c:pt idx="2">
                  <c:v>CNN - 8.5%</c:v>
                </c:pt>
                <c:pt idx="3">
                  <c:v>canal 11 - .6%</c:v>
                </c:pt>
                <c:pt idx="4">
                  <c:v>MVS - 5.9%</c:v>
                </c:pt>
                <c:pt idx="5">
                  <c:v>Ninguno - 26.3%</c:v>
                </c:pt>
                <c:pt idx="6">
                  <c:v>Milenio - .6%</c:v>
                </c:pt>
                <c:pt idx="7">
                  <c:v>Jornada - .6%</c:v>
                </c:pt>
                <c:pt idx="8">
                  <c:v>Teleformula - .6%</c:v>
                </c:pt>
              </c:strCache>
            </c:strRef>
          </c:cat>
          <c:val>
            <c:numRef>
              <c:f>Hoja1!$B$2:$B$10</c:f>
              <c:numCache>
                <c:formatCode>General</c:formatCode>
                <c:ptCount val="9"/>
                <c:pt idx="0">
                  <c:v>50</c:v>
                </c:pt>
                <c:pt idx="1">
                  <c:v>36</c:v>
                </c:pt>
                <c:pt idx="2">
                  <c:v>13</c:v>
                </c:pt>
                <c:pt idx="3">
                  <c:v>1</c:v>
                </c:pt>
                <c:pt idx="4">
                  <c:v>9</c:v>
                </c:pt>
                <c:pt idx="5">
                  <c:v>40</c:v>
                </c:pt>
                <c:pt idx="6">
                  <c:v>1</c:v>
                </c:pt>
                <c:pt idx="7">
                  <c:v>1</c:v>
                </c:pt>
                <c:pt idx="8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¿Con que frecuencia recurre a otros medios que n sean la TV?</a:t>
            </a:r>
          </a:p>
          <a:p>
            <a:pPr>
              <a:defRPr/>
            </a:pPr>
            <a:endParaRPr lang="en-US"/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Hoja1!$A$2:$A$5</c:f>
              <c:strCache>
                <c:ptCount val="4"/>
                <c:pt idx="0">
                  <c:v>Varias veces al día - 32.2%</c:v>
                </c:pt>
                <c:pt idx="1">
                  <c:v>Diario - 46%</c:v>
                </c:pt>
                <c:pt idx="2">
                  <c:v>Semanal - 19%</c:v>
                </c:pt>
                <c:pt idx="3">
                  <c:v>Nunca - 2.6%</c:v>
                </c:pt>
              </c:strCache>
            </c:strRef>
          </c:cat>
          <c:val>
            <c:numRef>
              <c:f>Hoja1!$B$2:$B$5</c:f>
              <c:numCache>
                <c:formatCode>General</c:formatCode>
                <c:ptCount val="4"/>
                <c:pt idx="0">
                  <c:v>49</c:v>
                </c:pt>
                <c:pt idx="1">
                  <c:v>70</c:v>
                </c:pt>
                <c:pt idx="2">
                  <c:v>29</c:v>
                </c:pt>
                <c:pt idx="3">
                  <c:v>4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chart>
    <c:title>
      <c:tx>
        <c:rich>
          <a:bodyPr/>
          <a:lstStyle/>
          <a:p>
            <a:pPr>
              <a:defRPr/>
            </a:pPr>
            <a:r>
              <a:rPr lang="en-US" dirty="0" err="1" smtClean="0"/>
              <a:t>Usted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participa</a:t>
            </a:r>
            <a:r>
              <a:rPr lang="en-US" baseline="0" dirty="0" smtClean="0"/>
              <a:t> a </a:t>
            </a:r>
            <a:r>
              <a:rPr lang="en-US" baseline="0" dirty="0" err="1" smtClean="0"/>
              <a:t>través</a:t>
            </a:r>
            <a:r>
              <a:rPr lang="en-US" baseline="0" dirty="0" smtClean="0"/>
              <a:t> de un </a:t>
            </a:r>
            <a:r>
              <a:rPr lang="en-US" baseline="0" dirty="0" err="1" smtClean="0"/>
              <a:t>medio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para</a:t>
            </a:r>
            <a:r>
              <a:rPr lang="en-US" baseline="0" dirty="0" smtClean="0"/>
              <a:t> </a:t>
            </a:r>
            <a:r>
              <a:rPr lang="en-US" baseline="0" dirty="0" err="1" smtClean="0"/>
              <a:t>dar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su</a:t>
            </a:r>
            <a:r>
              <a:rPr lang="en-US" baseline="0" dirty="0" smtClean="0"/>
              <a:t> </a:t>
            </a:r>
            <a:r>
              <a:rPr lang="en-US" baseline="0" dirty="0" err="1" smtClean="0"/>
              <a:t>opinión</a:t>
            </a:r>
            <a:r>
              <a:rPr lang="en-US" baseline="0" dirty="0" smtClean="0"/>
              <a:t>, con </a:t>
            </a:r>
            <a:r>
              <a:rPr lang="en-US" baseline="0" dirty="0" err="1" smtClean="0"/>
              <a:t>respecto</a:t>
            </a:r>
            <a:r>
              <a:rPr lang="en-US" baseline="0" dirty="0" smtClean="0"/>
              <a:t> a </a:t>
            </a:r>
            <a:r>
              <a:rPr lang="en-US" baseline="0" dirty="0" err="1" smtClean="0"/>
              <a:t>cuestiones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públicas</a:t>
            </a:r>
            <a:endParaRPr lang="en-US" dirty="0"/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- 15.7%</c:v>
                </c:pt>
                <c:pt idx="1">
                  <c:v>No - 84.3%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24</c:v>
                </c:pt>
                <c:pt idx="1">
                  <c:v>128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chart>
    <c:title>
      <c:tx>
        <c:rich>
          <a:bodyPr/>
          <a:lstStyle/>
          <a:p>
            <a:pPr>
              <a:defRPr/>
            </a:pPr>
            <a:r>
              <a:rPr lang="es-MX" dirty="0" smtClean="0"/>
              <a:t>¿Cuenta con internet en su casa?</a:t>
            </a:r>
            <a:endParaRPr lang="es-MX" dirty="0"/>
          </a:p>
        </c:rich>
      </c:tx>
      <c:layout/>
    </c:title>
    <c:plotArea>
      <c:layout>
        <c:manualLayout>
          <c:layoutTarget val="inner"/>
          <c:xMode val="edge"/>
          <c:yMode val="edge"/>
          <c:x val="0.144190124671916"/>
          <c:y val="0.14489074803149612"/>
          <c:w val="0.54715616797900257"/>
          <c:h val="0.82073425196850402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- 96%</c:v>
                </c:pt>
                <c:pt idx="1">
                  <c:v>No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146</c:v>
                </c:pt>
                <c:pt idx="1">
                  <c:v>6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chart>
    <c:title>
      <c:tx>
        <c:rich>
          <a:bodyPr/>
          <a:lstStyle/>
          <a:p>
            <a:pPr>
              <a:defRPr/>
            </a:pPr>
            <a:r>
              <a:rPr lang="es-MX" dirty="0" smtClean="0"/>
              <a:t>Participa</a:t>
            </a:r>
            <a:r>
              <a:rPr lang="es-MX" baseline="0" dirty="0" smtClean="0"/>
              <a:t> en algún foro de </a:t>
            </a:r>
            <a:r>
              <a:rPr lang="es-MX" baseline="0" dirty="0" err="1" smtClean="0"/>
              <a:t>discución</a:t>
            </a:r>
            <a:r>
              <a:rPr lang="es-MX" baseline="0" dirty="0" smtClean="0"/>
              <a:t> referente a la política</a:t>
            </a:r>
            <a:endParaRPr lang="es-MX" dirty="0"/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- 6.4%</c:v>
                </c:pt>
                <c:pt idx="1">
                  <c:v>No - 93.4%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10</c:v>
                </c:pt>
                <c:pt idx="1">
                  <c:v>142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¿Cuál es el candidato que usted escucha más en los noticieros? </a:t>
            </a:r>
            <a:endParaRPr lang="en-US"/>
          </a:p>
        </c:rich>
      </c:tx>
      <c:layout/>
    </c:title>
    <c:plotArea>
      <c:layout>
        <c:manualLayout>
          <c:layoutTarget val="inner"/>
          <c:xMode val="edge"/>
          <c:yMode val="edge"/>
          <c:x val="6.7229954929932723E-2"/>
          <c:y val="0.22447891592292218"/>
          <c:w val="0.5301702588601267"/>
          <c:h val="0.72652961399350713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Columna1</c:v>
                </c:pt>
              </c:strCache>
            </c:strRef>
          </c:tx>
          <c:cat>
            <c:strRef>
              <c:f>Hoja1!$A$2:$A$6</c:f>
              <c:strCache>
                <c:ptCount val="5"/>
                <c:pt idx="0">
                  <c:v>Peña Nieto 51.3%</c:v>
                </c:pt>
                <c:pt idx="1">
                  <c:v>AMLO 29.6%</c:v>
                </c:pt>
                <c:pt idx="2">
                  <c:v>Vázquez Mota 3.2%</c:v>
                </c:pt>
                <c:pt idx="3">
                  <c:v>Ninguno 14.4%</c:v>
                </c:pt>
                <c:pt idx="4">
                  <c:v>Ebrard 1.3%</c:v>
                </c:pt>
              </c:strCache>
            </c:strRef>
          </c:cat>
          <c:val>
            <c:numRef>
              <c:f>Hoja1!$B$2:$B$6</c:f>
              <c:numCache>
                <c:formatCode>General</c:formatCode>
                <c:ptCount val="5"/>
                <c:pt idx="0">
                  <c:v>78</c:v>
                </c:pt>
                <c:pt idx="1">
                  <c:v>45</c:v>
                </c:pt>
                <c:pt idx="2">
                  <c:v>5</c:v>
                </c:pt>
                <c:pt idx="3">
                  <c:v>22</c:v>
                </c:pt>
                <c:pt idx="4">
                  <c:v>2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Si</a:t>
            </a:r>
            <a:r>
              <a:rPr lang="en-US" baseline="0" dirty="0" smtClean="0"/>
              <a:t> </a:t>
            </a:r>
            <a:r>
              <a:rPr lang="en-US" baseline="0" dirty="0" err="1" smtClean="0"/>
              <a:t>las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elecciones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fueran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hoy</a:t>
            </a:r>
            <a:r>
              <a:rPr lang="en-US" baseline="0" dirty="0" smtClean="0"/>
              <a:t>, ¿</a:t>
            </a:r>
            <a:r>
              <a:rPr lang="en-US" baseline="0" dirty="0" err="1" smtClean="0"/>
              <a:t>Por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qué</a:t>
            </a:r>
            <a:r>
              <a:rPr lang="en-US" baseline="0" dirty="0" smtClean="0"/>
              <a:t> </a:t>
            </a:r>
            <a:r>
              <a:rPr lang="en-US" baseline="0" dirty="0" err="1" smtClean="0"/>
              <a:t>candidato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votaría</a:t>
            </a:r>
            <a:r>
              <a:rPr lang="en-US" baseline="0" dirty="0" smtClean="0"/>
              <a:t>?</a:t>
            </a:r>
            <a:endParaRPr lang="en-US" dirty="0"/>
          </a:p>
        </c:rich>
      </c:tx>
      <c:layout/>
    </c:title>
    <c:plotArea>
      <c:layout>
        <c:manualLayout>
          <c:layoutTarget val="inner"/>
          <c:xMode val="edge"/>
          <c:yMode val="edge"/>
          <c:x val="3.1016668203007716E-2"/>
          <c:y val="0.27530248211414676"/>
          <c:w val="0.56646808086860323"/>
          <c:h val="0.72136979538961077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Hoja1!$A$2:$A$8</c:f>
              <c:strCache>
                <c:ptCount val="7"/>
                <c:pt idx="0">
                  <c:v>Peña Nieto 25%</c:v>
                </c:pt>
                <c:pt idx="1">
                  <c:v>AMLO 26.3%</c:v>
                </c:pt>
                <c:pt idx="2">
                  <c:v>Vázquez Mota 6.5%</c:v>
                </c:pt>
                <c:pt idx="3">
                  <c:v>Ninguno 40.1%</c:v>
                </c:pt>
                <c:pt idx="4">
                  <c:v>Ebrard .6%</c:v>
                </c:pt>
                <c:pt idx="5">
                  <c:v>Cordero .6%</c:v>
                </c:pt>
                <c:pt idx="6">
                  <c:v>No sé</c:v>
                </c:pt>
              </c:strCache>
            </c:strRef>
          </c:cat>
          <c:val>
            <c:numRef>
              <c:f>Hoja1!$B$2:$B$8</c:f>
              <c:numCache>
                <c:formatCode>General</c:formatCode>
                <c:ptCount val="7"/>
                <c:pt idx="0">
                  <c:v>38</c:v>
                </c:pt>
                <c:pt idx="1">
                  <c:v>40</c:v>
                </c:pt>
                <c:pt idx="2">
                  <c:v>10</c:v>
                </c:pt>
                <c:pt idx="3">
                  <c:v>61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  <c:txPr>
        <a:bodyPr/>
        <a:lstStyle/>
        <a:p>
          <a:pPr>
            <a:defRPr sz="1200"/>
          </a:pPr>
          <a:endParaRPr lang="es-ES"/>
        </a:p>
      </c:txPr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¿Con que frecuencia recurre a otros medios que n sean la TV?</a:t>
            </a:r>
          </a:p>
          <a:p>
            <a:pPr>
              <a:defRPr/>
            </a:pPr>
            <a:endParaRPr lang="en-US"/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Hoja1!$A$2:$A$5</c:f>
              <c:strCache>
                <c:ptCount val="4"/>
                <c:pt idx="0">
                  <c:v>Varias veces al día - 32.2%</c:v>
                </c:pt>
                <c:pt idx="1">
                  <c:v>Diario - 46%</c:v>
                </c:pt>
                <c:pt idx="2">
                  <c:v>Semanal - 19%</c:v>
                </c:pt>
                <c:pt idx="3">
                  <c:v>Nunca - 2.6%</c:v>
                </c:pt>
              </c:strCache>
            </c:strRef>
          </c:cat>
          <c:val>
            <c:numRef>
              <c:f>Hoja1!$B$2:$B$5</c:f>
              <c:numCache>
                <c:formatCode>General</c:formatCode>
                <c:ptCount val="4"/>
                <c:pt idx="0">
                  <c:v>49</c:v>
                </c:pt>
                <c:pt idx="1">
                  <c:v>70</c:v>
                </c:pt>
                <c:pt idx="2">
                  <c:v>29</c:v>
                </c:pt>
                <c:pt idx="3">
                  <c:v>4</c:v>
                </c:pt>
              </c:numCache>
            </c:numRef>
          </c:val>
        </c:ser>
        <c:firstSliceAng val="0"/>
      </c:pieChart>
    </c:plotArea>
    <c:legend>
      <c:legendPos val="r"/>
      <c:layout>
        <c:manualLayout>
          <c:xMode val="edge"/>
          <c:yMode val="edge"/>
          <c:x val="0.5742552493438321"/>
          <c:y val="0.24383341535433073"/>
          <c:w val="0.32782808398950147"/>
          <c:h val="0.6188799212598427"/>
        </c:manualLayout>
      </c:layout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¿Qué medios prefiere para enterarse de las noticias?</a:t>
            </a:r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dLbls>
            <c:showPercent val="1"/>
            <c:showLeaderLines val="1"/>
          </c:dLbls>
          <c:cat>
            <c:strRef>
              <c:f>Hoja1!$A$2:$A$6</c:f>
              <c:strCache>
                <c:ptCount val="5"/>
                <c:pt idx="0">
                  <c:v>TV 39.4%</c:v>
                </c:pt>
                <c:pt idx="1">
                  <c:v>Radio 17.1%</c:v>
                </c:pt>
                <c:pt idx="2">
                  <c:v>Internet 38.1%</c:v>
                </c:pt>
                <c:pt idx="3">
                  <c:v>Periódico 3.9%</c:v>
                </c:pt>
                <c:pt idx="4">
                  <c:v>Ninguno 1.3%</c:v>
                </c:pt>
              </c:strCache>
            </c:strRef>
          </c:cat>
          <c:val>
            <c:numRef>
              <c:f>Hoja1!$B$2:$B$6</c:f>
              <c:numCache>
                <c:formatCode>General</c:formatCode>
                <c:ptCount val="5"/>
                <c:pt idx="0">
                  <c:v>60</c:v>
                </c:pt>
                <c:pt idx="1">
                  <c:v>26</c:v>
                </c:pt>
                <c:pt idx="2">
                  <c:v>58</c:v>
                </c:pt>
                <c:pt idx="3">
                  <c:v>6</c:v>
                </c:pt>
                <c:pt idx="4">
                  <c:v>2</c:v>
                </c:pt>
              </c:numCache>
            </c:numRef>
          </c:val>
        </c:ser>
        <c:dLbls>
          <c:showPercent val="1"/>
        </c:dLbls>
        <c:firstSliceAng val="0"/>
      </c:pieChart>
    </c:plotArea>
    <c:legend>
      <c:legendPos val="t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Si</a:t>
            </a:r>
            <a:r>
              <a:rPr lang="en-US" baseline="0" dirty="0" smtClean="0"/>
              <a:t> </a:t>
            </a:r>
            <a:r>
              <a:rPr lang="en-US" baseline="0" dirty="0" err="1" smtClean="0"/>
              <a:t>las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elecciones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fueran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hoy</a:t>
            </a:r>
            <a:r>
              <a:rPr lang="en-US" baseline="0" dirty="0" smtClean="0"/>
              <a:t>, ¿</a:t>
            </a:r>
            <a:r>
              <a:rPr lang="en-US" baseline="0" dirty="0" err="1" smtClean="0"/>
              <a:t>Por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qué</a:t>
            </a:r>
            <a:r>
              <a:rPr lang="en-US" baseline="0" dirty="0" smtClean="0"/>
              <a:t> </a:t>
            </a:r>
            <a:r>
              <a:rPr lang="en-US" baseline="0" dirty="0" err="1" smtClean="0"/>
              <a:t>candidato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votaría</a:t>
            </a:r>
            <a:r>
              <a:rPr lang="en-US" baseline="0" dirty="0" smtClean="0"/>
              <a:t>?</a:t>
            </a:r>
            <a:endParaRPr lang="en-US" dirty="0"/>
          </a:p>
        </c:rich>
      </c:tx>
      <c:layout/>
    </c:title>
    <c:plotArea>
      <c:layout>
        <c:manualLayout>
          <c:layoutTarget val="inner"/>
          <c:xMode val="edge"/>
          <c:yMode val="edge"/>
          <c:x val="3.1016668203007716E-2"/>
          <c:y val="0.27530248211414693"/>
          <c:w val="0.56646808086860301"/>
          <c:h val="0.72136979538961077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Hoja1!$A$2:$A$8</c:f>
              <c:strCache>
                <c:ptCount val="7"/>
                <c:pt idx="0">
                  <c:v>Peña Nieto 25%</c:v>
                </c:pt>
                <c:pt idx="1">
                  <c:v>AMLO 26.3%</c:v>
                </c:pt>
                <c:pt idx="2">
                  <c:v>Vázquez Mota 6.5%</c:v>
                </c:pt>
                <c:pt idx="3">
                  <c:v>Ninguno 40.1%</c:v>
                </c:pt>
                <c:pt idx="4">
                  <c:v>Ebrard .6%</c:v>
                </c:pt>
                <c:pt idx="5">
                  <c:v>Cordero .6%</c:v>
                </c:pt>
                <c:pt idx="6">
                  <c:v>No sé</c:v>
                </c:pt>
              </c:strCache>
            </c:strRef>
          </c:cat>
          <c:val>
            <c:numRef>
              <c:f>Hoja1!$B$2:$B$8</c:f>
              <c:numCache>
                <c:formatCode>General</c:formatCode>
                <c:ptCount val="7"/>
                <c:pt idx="0">
                  <c:v>38</c:v>
                </c:pt>
                <c:pt idx="1">
                  <c:v>40</c:v>
                </c:pt>
                <c:pt idx="2">
                  <c:v>10</c:v>
                </c:pt>
                <c:pt idx="3">
                  <c:v>61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  <c:txPr>
        <a:bodyPr/>
        <a:lstStyle/>
        <a:p>
          <a:pPr>
            <a:defRPr sz="1200"/>
          </a:pPr>
          <a:endParaRPr lang="es-ES"/>
        </a:p>
      </c:txPr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¿Usted  encuentra diferencia entre los contenidos políticos de un medio u otro?</a:t>
            </a:r>
          </a:p>
        </c:rich>
      </c:tx>
      <c:layout>
        <c:manualLayout>
          <c:xMode val="edge"/>
          <c:yMode val="edge"/>
          <c:x val="9.9746393624890031E-2"/>
          <c:y val="5.0959728171982273E-3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- 65.7%</c:v>
                </c:pt>
                <c:pt idx="1">
                  <c:v>No - 34.3%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100</c:v>
                </c:pt>
                <c:pt idx="1">
                  <c:v>52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Si</a:t>
            </a:r>
            <a:r>
              <a:rPr lang="en-US" baseline="0" dirty="0" smtClean="0"/>
              <a:t> </a:t>
            </a:r>
            <a:r>
              <a:rPr lang="en-US" baseline="0" dirty="0" err="1" smtClean="0"/>
              <a:t>las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elecciones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fueran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hoy</a:t>
            </a:r>
            <a:r>
              <a:rPr lang="en-US" baseline="0" dirty="0" smtClean="0"/>
              <a:t>, ¿</a:t>
            </a:r>
            <a:r>
              <a:rPr lang="en-US" baseline="0" dirty="0" err="1" smtClean="0"/>
              <a:t>Por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qué</a:t>
            </a:r>
            <a:r>
              <a:rPr lang="en-US" baseline="0" dirty="0" smtClean="0"/>
              <a:t> </a:t>
            </a:r>
            <a:r>
              <a:rPr lang="en-US" baseline="0" dirty="0" err="1" smtClean="0"/>
              <a:t>candidato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votaría</a:t>
            </a:r>
            <a:r>
              <a:rPr lang="en-US" baseline="0" dirty="0" smtClean="0"/>
              <a:t>?</a:t>
            </a:r>
            <a:endParaRPr lang="en-US" dirty="0"/>
          </a:p>
        </c:rich>
      </c:tx>
      <c:layout/>
    </c:title>
    <c:plotArea>
      <c:layout>
        <c:manualLayout>
          <c:layoutTarget val="inner"/>
          <c:xMode val="edge"/>
          <c:yMode val="edge"/>
          <c:x val="3.1016668203007716E-2"/>
          <c:y val="0.27530248211414715"/>
          <c:w val="0.56646808086860279"/>
          <c:h val="0.72136979538961077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Hoja1!$A$2:$A$8</c:f>
              <c:strCache>
                <c:ptCount val="7"/>
                <c:pt idx="0">
                  <c:v>Peña Nieto 25%</c:v>
                </c:pt>
                <c:pt idx="1">
                  <c:v>AMLO 26.3%</c:v>
                </c:pt>
                <c:pt idx="2">
                  <c:v>Vázquez Mota 6.5%</c:v>
                </c:pt>
                <c:pt idx="3">
                  <c:v>Ninguno 40.1%</c:v>
                </c:pt>
                <c:pt idx="4">
                  <c:v>Ebrard .6%</c:v>
                </c:pt>
                <c:pt idx="5">
                  <c:v>Cordero .6%</c:v>
                </c:pt>
                <c:pt idx="6">
                  <c:v>No sé</c:v>
                </c:pt>
              </c:strCache>
            </c:strRef>
          </c:cat>
          <c:val>
            <c:numRef>
              <c:f>Hoja1!$B$2:$B$8</c:f>
              <c:numCache>
                <c:formatCode>General</c:formatCode>
                <c:ptCount val="7"/>
                <c:pt idx="0">
                  <c:v>38</c:v>
                </c:pt>
                <c:pt idx="1">
                  <c:v>40</c:v>
                </c:pt>
                <c:pt idx="2">
                  <c:v>10</c:v>
                </c:pt>
                <c:pt idx="3">
                  <c:v>61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  <c:txPr>
        <a:bodyPr/>
        <a:lstStyle/>
        <a:p>
          <a:pPr>
            <a:defRPr sz="1200"/>
          </a:pPr>
          <a:endParaRPr lang="es-ES"/>
        </a:p>
      </c:txPr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chart>
    <c:title>
      <c:tx>
        <c:rich>
          <a:bodyPr/>
          <a:lstStyle/>
          <a:p>
            <a:pPr>
              <a:defRPr/>
            </a:pPr>
            <a:r>
              <a:rPr lang="en-US" dirty="0" err="1" smtClean="0"/>
              <a:t>Usted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participa</a:t>
            </a:r>
            <a:r>
              <a:rPr lang="en-US" baseline="0" dirty="0" smtClean="0"/>
              <a:t> a </a:t>
            </a:r>
            <a:r>
              <a:rPr lang="en-US" baseline="0" dirty="0" err="1" smtClean="0"/>
              <a:t>través</a:t>
            </a:r>
            <a:r>
              <a:rPr lang="en-US" baseline="0" dirty="0" smtClean="0"/>
              <a:t> de un </a:t>
            </a:r>
            <a:r>
              <a:rPr lang="en-US" baseline="0" dirty="0" err="1" smtClean="0"/>
              <a:t>medio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para</a:t>
            </a:r>
            <a:r>
              <a:rPr lang="en-US" baseline="0" dirty="0" smtClean="0"/>
              <a:t> </a:t>
            </a:r>
            <a:r>
              <a:rPr lang="en-US" baseline="0" dirty="0" err="1" smtClean="0"/>
              <a:t>dar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su</a:t>
            </a:r>
            <a:r>
              <a:rPr lang="en-US" baseline="0" dirty="0" smtClean="0"/>
              <a:t> </a:t>
            </a:r>
            <a:r>
              <a:rPr lang="en-US" baseline="0" dirty="0" err="1" smtClean="0"/>
              <a:t>opinión</a:t>
            </a:r>
            <a:r>
              <a:rPr lang="en-US" baseline="0" dirty="0" smtClean="0"/>
              <a:t>, con </a:t>
            </a:r>
            <a:r>
              <a:rPr lang="en-US" baseline="0" dirty="0" err="1" smtClean="0"/>
              <a:t>respecto</a:t>
            </a:r>
            <a:r>
              <a:rPr lang="en-US" baseline="0" dirty="0" smtClean="0"/>
              <a:t> a </a:t>
            </a:r>
            <a:r>
              <a:rPr lang="en-US" baseline="0" dirty="0" err="1" smtClean="0"/>
              <a:t>cuestiones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públicas</a:t>
            </a:r>
            <a:endParaRPr lang="en-US" dirty="0"/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- 15.7%</c:v>
                </c:pt>
                <c:pt idx="1">
                  <c:v>No - 84.3%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24</c:v>
                </c:pt>
                <c:pt idx="1">
                  <c:v>128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Si</a:t>
            </a:r>
            <a:r>
              <a:rPr lang="en-US" baseline="0" dirty="0" smtClean="0"/>
              <a:t> </a:t>
            </a:r>
            <a:r>
              <a:rPr lang="en-US" baseline="0" dirty="0" err="1" smtClean="0"/>
              <a:t>las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elecciones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fueran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hoy</a:t>
            </a:r>
            <a:r>
              <a:rPr lang="en-US" baseline="0" dirty="0" smtClean="0"/>
              <a:t>, ¿</a:t>
            </a:r>
            <a:r>
              <a:rPr lang="en-US" baseline="0" dirty="0" err="1" smtClean="0"/>
              <a:t>Por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qué</a:t>
            </a:r>
            <a:r>
              <a:rPr lang="en-US" baseline="0" dirty="0" smtClean="0"/>
              <a:t> </a:t>
            </a:r>
            <a:r>
              <a:rPr lang="en-US" baseline="0" dirty="0" err="1" smtClean="0"/>
              <a:t>candidato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votaría</a:t>
            </a:r>
            <a:r>
              <a:rPr lang="en-US" baseline="0" dirty="0" smtClean="0"/>
              <a:t>?</a:t>
            </a:r>
            <a:endParaRPr lang="en-US" dirty="0"/>
          </a:p>
        </c:rich>
      </c:tx>
      <c:layout/>
    </c:title>
    <c:plotArea>
      <c:layout>
        <c:manualLayout>
          <c:layoutTarget val="inner"/>
          <c:xMode val="edge"/>
          <c:yMode val="edge"/>
          <c:x val="3.1016668203007716E-2"/>
          <c:y val="0.27530248211414737"/>
          <c:w val="0.56646808086860256"/>
          <c:h val="0.72136979538961077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Hoja1!$A$2:$A$8</c:f>
              <c:strCache>
                <c:ptCount val="7"/>
                <c:pt idx="0">
                  <c:v>Peña Nieto 25%</c:v>
                </c:pt>
                <c:pt idx="1">
                  <c:v>AMLO 26.3%</c:v>
                </c:pt>
                <c:pt idx="2">
                  <c:v>Vázquez Mota 6.5%</c:v>
                </c:pt>
                <c:pt idx="3">
                  <c:v>Ninguno 40.1%</c:v>
                </c:pt>
                <c:pt idx="4">
                  <c:v>Ebrard .6%</c:v>
                </c:pt>
                <c:pt idx="5">
                  <c:v>Cordero .6%</c:v>
                </c:pt>
                <c:pt idx="6">
                  <c:v>No sé</c:v>
                </c:pt>
              </c:strCache>
            </c:strRef>
          </c:cat>
          <c:val>
            <c:numRef>
              <c:f>Hoja1!$B$2:$B$8</c:f>
              <c:numCache>
                <c:formatCode>General</c:formatCode>
                <c:ptCount val="7"/>
                <c:pt idx="0">
                  <c:v>38</c:v>
                </c:pt>
                <c:pt idx="1">
                  <c:v>40</c:v>
                </c:pt>
                <c:pt idx="2">
                  <c:v>10</c:v>
                </c:pt>
                <c:pt idx="3">
                  <c:v>61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  <c:txPr>
        <a:bodyPr/>
        <a:lstStyle/>
        <a:p>
          <a:pPr>
            <a:defRPr sz="1200"/>
          </a:pPr>
          <a:endParaRPr lang="es-ES"/>
        </a:p>
      </c:txPr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chart>
    <c:title>
      <c:tx>
        <c:rich>
          <a:bodyPr/>
          <a:lstStyle/>
          <a:p>
            <a:pPr>
              <a:defRPr/>
            </a:pPr>
            <a:r>
              <a:rPr lang="en-US" dirty="0" err="1" smtClean="0"/>
              <a:t>Usted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participa</a:t>
            </a:r>
            <a:r>
              <a:rPr lang="en-US" baseline="0" dirty="0" smtClean="0"/>
              <a:t> a </a:t>
            </a:r>
            <a:r>
              <a:rPr lang="en-US" baseline="0" dirty="0" err="1" smtClean="0"/>
              <a:t>través</a:t>
            </a:r>
            <a:r>
              <a:rPr lang="en-US" baseline="0" dirty="0" smtClean="0"/>
              <a:t> de un </a:t>
            </a:r>
            <a:r>
              <a:rPr lang="en-US" baseline="0" dirty="0" err="1" smtClean="0"/>
              <a:t>medio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para</a:t>
            </a:r>
            <a:r>
              <a:rPr lang="en-US" baseline="0" dirty="0" smtClean="0"/>
              <a:t> </a:t>
            </a:r>
            <a:r>
              <a:rPr lang="en-US" baseline="0" dirty="0" err="1" smtClean="0"/>
              <a:t>dar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su</a:t>
            </a:r>
            <a:r>
              <a:rPr lang="en-US" baseline="0" dirty="0" smtClean="0"/>
              <a:t> </a:t>
            </a:r>
            <a:r>
              <a:rPr lang="en-US" baseline="0" dirty="0" err="1" smtClean="0"/>
              <a:t>opinión</a:t>
            </a:r>
            <a:r>
              <a:rPr lang="en-US" baseline="0" dirty="0" smtClean="0"/>
              <a:t>, con </a:t>
            </a:r>
            <a:r>
              <a:rPr lang="en-US" baseline="0" dirty="0" err="1" smtClean="0"/>
              <a:t>respecto</a:t>
            </a:r>
            <a:r>
              <a:rPr lang="en-US" baseline="0" dirty="0" smtClean="0"/>
              <a:t> a </a:t>
            </a:r>
            <a:r>
              <a:rPr lang="en-US" baseline="0" dirty="0" err="1" smtClean="0"/>
              <a:t>cuestiones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públicas</a:t>
            </a:r>
            <a:endParaRPr lang="en-US" dirty="0"/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- 15.7%</c:v>
                </c:pt>
                <c:pt idx="1">
                  <c:v>No - 84.3%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24</c:v>
                </c:pt>
                <c:pt idx="1">
                  <c:v>128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chart>
    <c:title>
      <c:tx>
        <c:rich>
          <a:bodyPr/>
          <a:lstStyle/>
          <a:p>
            <a:pPr>
              <a:defRPr/>
            </a:pPr>
            <a:r>
              <a:rPr lang="es-MX" dirty="0" smtClean="0"/>
              <a:t>¿Cuenta con internet en su casa?</a:t>
            </a:r>
            <a:endParaRPr lang="es-MX" dirty="0"/>
          </a:p>
        </c:rich>
      </c:tx>
      <c:layout/>
    </c:title>
    <c:plotArea>
      <c:layout>
        <c:manualLayout>
          <c:layoutTarget val="inner"/>
          <c:xMode val="edge"/>
          <c:yMode val="edge"/>
          <c:x val="0.144190124671916"/>
          <c:y val="0.14489074803149624"/>
          <c:w val="0.54715616797900257"/>
          <c:h val="0.82073425196850425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- 96%</c:v>
                </c:pt>
                <c:pt idx="1">
                  <c:v>No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146</c:v>
                </c:pt>
                <c:pt idx="1">
                  <c:v>6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chart>
    <c:title>
      <c:tx>
        <c:rich>
          <a:bodyPr/>
          <a:lstStyle/>
          <a:p>
            <a:pPr>
              <a:defRPr/>
            </a:pPr>
            <a:r>
              <a:rPr lang="es-MX" dirty="0" smtClean="0"/>
              <a:t>Participa</a:t>
            </a:r>
            <a:r>
              <a:rPr lang="es-MX" baseline="0" dirty="0" smtClean="0"/>
              <a:t> en algún foro de </a:t>
            </a:r>
            <a:r>
              <a:rPr lang="es-MX" baseline="0" dirty="0" err="1" smtClean="0"/>
              <a:t>discución</a:t>
            </a:r>
            <a:r>
              <a:rPr lang="es-MX" baseline="0" dirty="0" smtClean="0"/>
              <a:t> referente a la política</a:t>
            </a:r>
            <a:endParaRPr lang="es-MX" dirty="0"/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- 6.4%</c:v>
                </c:pt>
                <c:pt idx="1">
                  <c:v>No - 93.4%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10</c:v>
                </c:pt>
                <c:pt idx="1">
                  <c:v>142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Si</a:t>
            </a:r>
            <a:r>
              <a:rPr lang="en-US" baseline="0" dirty="0" smtClean="0"/>
              <a:t> </a:t>
            </a:r>
            <a:r>
              <a:rPr lang="en-US" baseline="0" dirty="0" err="1" smtClean="0"/>
              <a:t>las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elecciones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fueran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hoy</a:t>
            </a:r>
            <a:r>
              <a:rPr lang="en-US" baseline="0" dirty="0" smtClean="0"/>
              <a:t>, ¿</a:t>
            </a:r>
            <a:r>
              <a:rPr lang="en-US" baseline="0" dirty="0" err="1" smtClean="0"/>
              <a:t>Por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qué</a:t>
            </a:r>
            <a:r>
              <a:rPr lang="en-US" baseline="0" dirty="0" smtClean="0"/>
              <a:t> </a:t>
            </a:r>
            <a:r>
              <a:rPr lang="en-US" baseline="0" dirty="0" err="1" smtClean="0"/>
              <a:t>candidato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votaría</a:t>
            </a:r>
            <a:r>
              <a:rPr lang="en-US" baseline="0" dirty="0" smtClean="0"/>
              <a:t>?</a:t>
            </a:r>
            <a:endParaRPr lang="en-US" dirty="0"/>
          </a:p>
        </c:rich>
      </c:tx>
      <c:layout/>
    </c:title>
    <c:plotArea>
      <c:layout>
        <c:manualLayout>
          <c:layoutTarget val="inner"/>
          <c:xMode val="edge"/>
          <c:yMode val="edge"/>
          <c:x val="3.1016668203007716E-2"/>
          <c:y val="0.27530248211414737"/>
          <c:w val="0.56646808086860256"/>
          <c:h val="0.72136979538961077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Hoja1!$A$2:$A$8</c:f>
              <c:strCache>
                <c:ptCount val="7"/>
                <c:pt idx="0">
                  <c:v>Peña Nieto 25%</c:v>
                </c:pt>
                <c:pt idx="1">
                  <c:v>AMLO 26.3%</c:v>
                </c:pt>
                <c:pt idx="2">
                  <c:v>Vázquez Mota 6.5%</c:v>
                </c:pt>
                <c:pt idx="3">
                  <c:v>Ninguno 40.1%</c:v>
                </c:pt>
                <c:pt idx="4">
                  <c:v>Ebrard .6%</c:v>
                </c:pt>
                <c:pt idx="5">
                  <c:v>Cordero .6%</c:v>
                </c:pt>
                <c:pt idx="6">
                  <c:v>No sé</c:v>
                </c:pt>
              </c:strCache>
            </c:strRef>
          </c:cat>
          <c:val>
            <c:numRef>
              <c:f>Hoja1!$B$2:$B$8</c:f>
              <c:numCache>
                <c:formatCode>General</c:formatCode>
                <c:ptCount val="7"/>
                <c:pt idx="0">
                  <c:v>38</c:v>
                </c:pt>
                <c:pt idx="1">
                  <c:v>40</c:v>
                </c:pt>
                <c:pt idx="2">
                  <c:v>10</c:v>
                </c:pt>
                <c:pt idx="3">
                  <c:v>61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  <c:txPr>
        <a:bodyPr/>
        <a:lstStyle/>
        <a:p>
          <a:pPr>
            <a:defRPr sz="1200"/>
          </a:pPr>
          <a:endParaRPr lang="es-ES"/>
        </a:p>
      </c:txPr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2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chart>
    <c:title>
      <c:tx>
        <c:rich>
          <a:bodyPr/>
          <a:lstStyle/>
          <a:p>
            <a:pPr>
              <a:defRPr/>
            </a:pPr>
            <a:r>
              <a:rPr lang="es-MX" dirty="0" smtClean="0"/>
              <a:t>¿Cuenta con internet en su casa?</a:t>
            </a:r>
            <a:endParaRPr lang="es-MX" dirty="0"/>
          </a:p>
        </c:rich>
      </c:tx>
      <c:layout/>
    </c:title>
    <c:plotArea>
      <c:layout>
        <c:manualLayout>
          <c:layoutTarget val="inner"/>
          <c:xMode val="edge"/>
          <c:yMode val="edge"/>
          <c:x val="0.144190124671916"/>
          <c:y val="0.14489074803149629"/>
          <c:w val="0.54715616797900257"/>
          <c:h val="0.82073425196850458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- 96%</c:v>
                </c:pt>
                <c:pt idx="1">
                  <c:v>No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146</c:v>
                </c:pt>
                <c:pt idx="1">
                  <c:v>6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Indique su nivel de interés por la política</a:t>
            </a:r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dLbls>
            <c:showPercent val="1"/>
            <c:showLeaderLines val="1"/>
          </c:dLbls>
          <c:cat>
            <c:strRef>
              <c:f>Hoja1!$A$2:$A$11</c:f>
              <c:strCache>
                <c:ptCount val="10"/>
                <c:pt idx="0">
                  <c:v>1 - 24.3%</c:v>
                </c:pt>
                <c:pt idx="1">
                  <c:v>2  -  1.9%</c:v>
                </c:pt>
                <c:pt idx="2">
                  <c:v>3 - 6.5%</c:v>
                </c:pt>
                <c:pt idx="3">
                  <c:v>4 - 7.8%</c:v>
                </c:pt>
                <c:pt idx="4">
                  <c:v>5 - 7.8%</c:v>
                </c:pt>
                <c:pt idx="5">
                  <c:v>6 - 11.1%</c:v>
                </c:pt>
                <c:pt idx="6">
                  <c:v>7 - 8.5%</c:v>
                </c:pt>
                <c:pt idx="7">
                  <c:v>8 - 13%</c:v>
                </c:pt>
                <c:pt idx="8">
                  <c:v>9- 7.8%</c:v>
                </c:pt>
                <c:pt idx="9">
                  <c:v>10 - 10.5%</c:v>
                </c:pt>
              </c:strCache>
            </c:strRef>
          </c:cat>
          <c:val>
            <c:numRef>
              <c:f>Hoja1!$B$2:$B$11</c:f>
              <c:numCache>
                <c:formatCode>General</c:formatCode>
                <c:ptCount val="10"/>
                <c:pt idx="0">
                  <c:v>37</c:v>
                </c:pt>
                <c:pt idx="1">
                  <c:v>3</c:v>
                </c:pt>
                <c:pt idx="2">
                  <c:v>10</c:v>
                </c:pt>
                <c:pt idx="3">
                  <c:v>12</c:v>
                </c:pt>
                <c:pt idx="4">
                  <c:v>12</c:v>
                </c:pt>
                <c:pt idx="5">
                  <c:v>17</c:v>
                </c:pt>
                <c:pt idx="6">
                  <c:v>13</c:v>
                </c:pt>
                <c:pt idx="7">
                  <c:v>20</c:v>
                </c:pt>
                <c:pt idx="8">
                  <c:v>12</c:v>
                </c:pt>
                <c:pt idx="9">
                  <c:v>16</c:v>
                </c:pt>
              </c:numCache>
            </c:numRef>
          </c:val>
        </c:ser>
        <c:dLbls>
          <c:showPercent val="1"/>
        </c:dLbls>
        <c:firstSliceAng val="0"/>
      </c:pieChart>
    </c:plotArea>
    <c:legend>
      <c:legendPos val="t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3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Si</a:t>
            </a:r>
            <a:r>
              <a:rPr lang="en-US" baseline="0" dirty="0" smtClean="0"/>
              <a:t> </a:t>
            </a:r>
            <a:r>
              <a:rPr lang="en-US" baseline="0" dirty="0" err="1" smtClean="0"/>
              <a:t>las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elecciones</a:t>
            </a:r>
            <a:r>
              <a:rPr lang="en-US" baseline="0" dirty="0" smtClean="0"/>
              <a:t> </a:t>
            </a:r>
            <a:r>
              <a:rPr lang="en-US" baseline="0" dirty="0" err="1" smtClean="0"/>
              <a:t>fueran</a:t>
            </a:r>
            <a:r>
              <a:rPr lang="en-US" baseline="0" dirty="0" smtClean="0"/>
              <a:t> </a:t>
            </a:r>
            <a:r>
              <a:rPr lang="en-US" baseline="0" dirty="0" err="1" smtClean="0"/>
              <a:t>hoy</a:t>
            </a:r>
            <a:r>
              <a:rPr lang="en-US" baseline="0" dirty="0" smtClean="0"/>
              <a:t>, ¿</a:t>
            </a:r>
            <a:r>
              <a:rPr lang="en-US" baseline="0" dirty="0" err="1" smtClean="0"/>
              <a:t>Por</a:t>
            </a:r>
            <a:r>
              <a:rPr lang="en-US" baseline="0" dirty="0" smtClean="0"/>
              <a:t> </a:t>
            </a:r>
            <a:r>
              <a:rPr lang="en-US" baseline="0" dirty="0" err="1" smtClean="0"/>
              <a:t>qué</a:t>
            </a:r>
            <a:r>
              <a:rPr lang="en-US" baseline="0" dirty="0" smtClean="0"/>
              <a:t> </a:t>
            </a:r>
            <a:r>
              <a:rPr lang="en-US" baseline="0" dirty="0" err="1" smtClean="0"/>
              <a:t>candidato</a:t>
            </a:r>
            <a:r>
              <a:rPr lang="en-US" baseline="0" dirty="0" smtClean="0"/>
              <a:t> </a:t>
            </a:r>
            <a:r>
              <a:rPr lang="en-US" baseline="0" dirty="0" err="1" smtClean="0"/>
              <a:t>votaría</a:t>
            </a:r>
            <a:r>
              <a:rPr lang="en-US" baseline="0" dirty="0" smtClean="0"/>
              <a:t>?</a:t>
            </a:r>
            <a:endParaRPr lang="en-US" dirty="0"/>
          </a:p>
        </c:rich>
      </c:tx>
      <c:layout/>
    </c:title>
    <c:plotArea>
      <c:layout>
        <c:manualLayout>
          <c:layoutTarget val="inner"/>
          <c:xMode val="edge"/>
          <c:yMode val="edge"/>
          <c:x val="3.1016668203007716E-2"/>
          <c:y val="0.27530248211414754"/>
          <c:w val="0.56646808086860256"/>
          <c:h val="0.72136979538961077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Hoja1!$A$2:$A$8</c:f>
              <c:strCache>
                <c:ptCount val="7"/>
                <c:pt idx="0">
                  <c:v>Peña Nieto 25%</c:v>
                </c:pt>
                <c:pt idx="1">
                  <c:v>AMLO 26.3%</c:v>
                </c:pt>
                <c:pt idx="2">
                  <c:v>Vázquez Mota 6.5%</c:v>
                </c:pt>
                <c:pt idx="3">
                  <c:v>Ninguno 40.1%</c:v>
                </c:pt>
                <c:pt idx="4">
                  <c:v>Ebrard .6%</c:v>
                </c:pt>
                <c:pt idx="5">
                  <c:v>Cordero .6%</c:v>
                </c:pt>
                <c:pt idx="6">
                  <c:v>No sé</c:v>
                </c:pt>
              </c:strCache>
            </c:strRef>
          </c:cat>
          <c:val>
            <c:numRef>
              <c:f>Hoja1!$B$2:$B$8</c:f>
              <c:numCache>
                <c:formatCode>General</c:formatCode>
                <c:ptCount val="7"/>
                <c:pt idx="0">
                  <c:v>38</c:v>
                </c:pt>
                <c:pt idx="1">
                  <c:v>40</c:v>
                </c:pt>
                <c:pt idx="2">
                  <c:v>10</c:v>
                </c:pt>
                <c:pt idx="3">
                  <c:v>61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  <c:txPr>
        <a:bodyPr/>
        <a:lstStyle/>
        <a:p>
          <a:pPr>
            <a:defRPr sz="1200"/>
          </a:pPr>
          <a:endParaRPr lang="es-ES"/>
        </a:p>
      </c:txPr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3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/>
              <a:t>¿Qué noticieros ve?</a:t>
            </a:r>
          </a:p>
        </c:rich>
      </c:tx>
      <c:layout/>
    </c:title>
    <c:plotArea>
      <c:layout>
        <c:manualLayout>
          <c:layoutTarget val="inner"/>
          <c:xMode val="edge"/>
          <c:yMode val="edge"/>
          <c:x val="3.608071325408288E-2"/>
          <c:y val="0.18093996221257441"/>
          <c:w val="0.5683609228604225"/>
          <c:h val="0.77119764029586824"/>
        </c:manualLayout>
      </c:layout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Hoja1!$A$2:$A$10</c:f>
              <c:strCache>
                <c:ptCount val="9"/>
                <c:pt idx="0">
                  <c:v>Televisa - 32.8%</c:v>
                </c:pt>
                <c:pt idx="1">
                  <c:v>TV Azteca - 25%</c:v>
                </c:pt>
                <c:pt idx="2">
                  <c:v>CNN - 8.5%</c:v>
                </c:pt>
                <c:pt idx="3">
                  <c:v>canal 11 - .6%</c:v>
                </c:pt>
                <c:pt idx="4">
                  <c:v>MVS - 5.9%</c:v>
                </c:pt>
                <c:pt idx="5">
                  <c:v>Ninguno - 26.3%</c:v>
                </c:pt>
                <c:pt idx="6">
                  <c:v>Milenio - .6%</c:v>
                </c:pt>
                <c:pt idx="7">
                  <c:v>Jornada - .6%</c:v>
                </c:pt>
                <c:pt idx="8">
                  <c:v>Teleformula - .6%</c:v>
                </c:pt>
              </c:strCache>
            </c:strRef>
          </c:cat>
          <c:val>
            <c:numRef>
              <c:f>Hoja1!$B$2:$B$10</c:f>
              <c:numCache>
                <c:formatCode>General</c:formatCode>
                <c:ptCount val="9"/>
                <c:pt idx="0">
                  <c:v>50</c:v>
                </c:pt>
                <c:pt idx="1">
                  <c:v>36</c:v>
                </c:pt>
                <c:pt idx="2">
                  <c:v>13</c:v>
                </c:pt>
                <c:pt idx="3">
                  <c:v>1</c:v>
                </c:pt>
                <c:pt idx="4">
                  <c:v>9</c:v>
                </c:pt>
                <c:pt idx="5">
                  <c:v>40</c:v>
                </c:pt>
                <c:pt idx="6">
                  <c:v>1</c:v>
                </c:pt>
                <c:pt idx="7">
                  <c:v>1</c:v>
                </c:pt>
                <c:pt idx="8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3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¿Considera que el gobierno federal actual es?</a:t>
            </a:r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Hoja1!$A$2:$A$6</c:f>
              <c:strCache>
                <c:ptCount val="5"/>
                <c:pt idx="0">
                  <c:v>Eficiente - 5.2%</c:v>
                </c:pt>
                <c:pt idx="1">
                  <c:v>Medianamente Eficiente - 12.5%</c:v>
                </c:pt>
                <c:pt idx="2">
                  <c:v>Bueno - 12. 5%</c:v>
                </c:pt>
                <c:pt idx="3">
                  <c:v>Malo - 29.6%</c:v>
                </c:pt>
                <c:pt idx="4">
                  <c:v>Pésimo - 40.1%</c:v>
                </c:pt>
              </c:strCache>
            </c:strRef>
          </c:cat>
          <c:val>
            <c:numRef>
              <c:f>Hoja1!$B$2:$B$6</c:f>
              <c:numCache>
                <c:formatCode>General</c:formatCode>
                <c:ptCount val="5"/>
                <c:pt idx="0">
                  <c:v>8</c:v>
                </c:pt>
                <c:pt idx="1">
                  <c:v>19</c:v>
                </c:pt>
                <c:pt idx="2">
                  <c:v>19</c:v>
                </c:pt>
                <c:pt idx="3">
                  <c:v>45</c:v>
                </c:pt>
                <c:pt idx="4">
                  <c:v>61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Conoces los posibles candidatos para las elecciones del 2012, por parte de cada partido</a:t>
            </a:r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dLbls>
            <c:showPercent val="1"/>
            <c:showLeaderLines val="1"/>
          </c:dLbls>
          <c:cat>
            <c:strRef>
              <c:f>Hoja1!$A$2:$A$3</c:f>
              <c:strCache>
                <c:ptCount val="2"/>
                <c:pt idx="0">
                  <c:v>Si</c:v>
                </c:pt>
                <c:pt idx="1">
                  <c:v>No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92</c:v>
                </c:pt>
                <c:pt idx="1">
                  <c:v>60</c:v>
                </c:pt>
              </c:numCache>
            </c:numRef>
          </c:val>
        </c:ser>
        <c:dLbls>
          <c:showPercent val="1"/>
        </c:dLbls>
        <c:firstSliceAng val="0"/>
      </c:pieChart>
    </c:plotArea>
    <c:legend>
      <c:legendPos val="t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n-US"/>
              <a:t>¿Tienes alguna preferencia política electoral, antes de saber los candidatos?</a:t>
            </a:r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dLbls>
            <c:showPercent val="1"/>
            <c:showLeaderLines val="1"/>
          </c:dLbls>
          <c:cat>
            <c:strRef>
              <c:f>Hoja1!$A$2:$A$3</c:f>
              <c:strCache>
                <c:ptCount val="2"/>
                <c:pt idx="0">
                  <c:v>Si - 27.6%</c:v>
                </c:pt>
                <c:pt idx="1">
                  <c:v>No - 72.4%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42</c:v>
                </c:pt>
                <c:pt idx="1">
                  <c:v>110</c:v>
                </c:pt>
              </c:numCache>
            </c:numRef>
          </c:val>
        </c:ser>
        <c:dLbls>
          <c:showPercent val="1"/>
        </c:dLbls>
        <c:firstSliceAng val="0"/>
      </c:pieChart>
    </c:plotArea>
    <c:legend>
      <c:legendPos val="t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¿Votarás el próximo año?</a:t>
            </a:r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dLbls>
            <c:showPercent val="1"/>
            <c:showLeaderLines val="1"/>
          </c:dLbls>
          <c:cat>
            <c:strRef>
              <c:f>Hoja1!$A$2:$A$3</c:f>
              <c:strCache>
                <c:ptCount val="2"/>
                <c:pt idx="0">
                  <c:v>Si - 74.3%</c:v>
                </c:pt>
                <c:pt idx="1">
                  <c:v>No - 25.7%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113</c:v>
                </c:pt>
                <c:pt idx="1">
                  <c:v>39</c:v>
                </c:pt>
              </c:numCache>
            </c:numRef>
          </c:val>
        </c:ser>
        <c:dLbls>
          <c:showPercent val="1"/>
        </c:dLbls>
        <c:firstSliceAng val="0"/>
      </c:pieChart>
    </c:plotArea>
    <c:legend>
      <c:legendPos val="t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¿De qué depende tú preferencia por un candidato?</a:t>
            </a:r>
          </a:p>
        </c:rich>
      </c:tx>
      <c:layout>
        <c:manualLayout>
          <c:xMode val="edge"/>
          <c:yMode val="edge"/>
          <c:x val="0.18254692358449645"/>
          <c:y val="1.5742786828617666E-2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Hoja1!$A$2:$A$6</c:f>
              <c:strCache>
                <c:ptCount val="5"/>
                <c:pt idx="0">
                  <c:v>Imagen Personal - 19%</c:v>
                </c:pt>
                <c:pt idx="1">
                  <c:v>Partido Político - 39.4%</c:v>
                </c:pt>
                <c:pt idx="2">
                  <c:v>Presencia Mediática - 26.9%</c:v>
                </c:pt>
                <c:pt idx="3">
                  <c:v>Ninguno - 12.5%</c:v>
                </c:pt>
                <c:pt idx="4">
                  <c:v>Otro - 1.9%</c:v>
                </c:pt>
              </c:strCache>
            </c:strRef>
          </c:cat>
          <c:val>
            <c:numRef>
              <c:f>Hoja1!$B$2:$B$6</c:f>
              <c:numCache>
                <c:formatCode>General</c:formatCode>
                <c:ptCount val="5"/>
                <c:pt idx="0">
                  <c:v>29</c:v>
                </c:pt>
                <c:pt idx="1">
                  <c:v>60</c:v>
                </c:pt>
                <c:pt idx="2">
                  <c:v>41</c:v>
                </c:pt>
                <c:pt idx="3">
                  <c:v>19</c:v>
                </c:pt>
                <c:pt idx="4">
                  <c:v>3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¿En  qué basas la toma de decisiones respecto a cuestiones públicas?</a:t>
            </a:r>
          </a:p>
        </c:rich>
      </c:tx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Hoja1!$A$2:$A$6</c:f>
              <c:strCache>
                <c:ptCount val="5"/>
                <c:pt idx="0">
                  <c:v>Líderes de Opinión - 32.9%</c:v>
                </c:pt>
                <c:pt idx="1">
                  <c:v>Conocidos - 13.1%</c:v>
                </c:pt>
                <c:pt idx="2">
                  <c:v>Medios - 37.5%</c:v>
                </c:pt>
                <c:pt idx="3">
                  <c:v>Internet - 13.8%</c:v>
                </c:pt>
                <c:pt idx="4">
                  <c:v>N/A - 2.6%</c:v>
                </c:pt>
              </c:strCache>
            </c:strRef>
          </c:cat>
          <c:val>
            <c:numRef>
              <c:f>Hoja1!$B$2:$B$6</c:f>
              <c:numCache>
                <c:formatCode>General</c:formatCode>
                <c:ptCount val="5"/>
                <c:pt idx="0">
                  <c:v>50</c:v>
                </c:pt>
                <c:pt idx="1">
                  <c:v>20</c:v>
                </c:pt>
                <c:pt idx="2">
                  <c:v>57</c:v>
                </c:pt>
                <c:pt idx="3">
                  <c:v>21</c:v>
                </c:pt>
                <c:pt idx="4">
                  <c:v>4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ES"/>
  <c:style val="26"/>
  <c:chart>
    <c:title>
      <c:tx>
        <c:rich>
          <a:bodyPr/>
          <a:lstStyle/>
          <a:p>
            <a:pPr>
              <a:defRPr/>
            </a:pPr>
            <a:r>
              <a:rPr lang="es-MX"/>
              <a:t>¿Usted  encuentra diferencia entre los contenidos políticos de un medio u otro?</a:t>
            </a:r>
          </a:p>
        </c:rich>
      </c:tx>
      <c:layout>
        <c:manualLayout>
          <c:xMode val="edge"/>
          <c:yMode val="edge"/>
          <c:x val="9.9746393624889962E-2"/>
          <c:y val="5.0959728171982273E-3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Hoja1!$A$2:$A$3</c:f>
              <c:strCache>
                <c:ptCount val="2"/>
                <c:pt idx="0">
                  <c:v>Si - 65.7%</c:v>
                </c:pt>
                <c:pt idx="1">
                  <c:v>No - 34.3%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100</c:v>
                </c:pt>
                <c:pt idx="1">
                  <c:v>52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ES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88DDFA-9B00-42FF-9CFB-57B72D3AE8F9}" type="datetimeFigureOut">
              <a:rPr lang="es-MX" smtClean="0"/>
              <a:pPr/>
              <a:t>30/11/2011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4353C5-E365-43B1-B3C5-6D82E464DDF7}" type="slidenum">
              <a:rPr lang="es-MX" smtClean="0"/>
              <a:pPr/>
              <a:t>‹Nº›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.xml"/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.xml"/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.xml"/><Relationship Id="rId2" Type="http://schemas.openxmlformats.org/officeDocument/2006/relationships/chart" Target="../charts/chart21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4.xml"/><Relationship Id="rId2" Type="http://schemas.openxmlformats.org/officeDocument/2006/relationships/chart" Target="../charts/chart2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6.xml"/><Relationship Id="rId2" Type="http://schemas.openxmlformats.org/officeDocument/2006/relationships/chart" Target="../charts/chart25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8.xml"/><Relationship Id="rId2" Type="http://schemas.openxmlformats.org/officeDocument/2006/relationships/chart" Target="../charts/chart27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0.xml"/><Relationship Id="rId2" Type="http://schemas.openxmlformats.org/officeDocument/2006/relationships/chart" Target="../charts/chart29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2.xml"/><Relationship Id="rId2" Type="http://schemas.openxmlformats.org/officeDocument/2006/relationships/chart" Target="../charts/chart3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539552" y="620688"/>
          <a:ext cx="7944544" cy="54883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539552" y="416461"/>
          <a:ext cx="8620122" cy="589285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323528" y="0"/>
          <a:ext cx="4860032" cy="38164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4 Gráfico"/>
          <p:cNvGraphicFramePr/>
          <p:nvPr/>
        </p:nvGraphicFramePr>
        <p:xfrm>
          <a:off x="3599384" y="3097808"/>
          <a:ext cx="5544616" cy="37601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7 Gráfico"/>
          <p:cNvGraphicFramePr/>
          <p:nvPr/>
        </p:nvGraphicFramePr>
        <p:xfrm>
          <a:off x="0" y="332656"/>
          <a:ext cx="9319964" cy="621330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323528" y="476673"/>
          <a:ext cx="8424936" cy="59908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143508" y="476672"/>
          <a:ext cx="8748972" cy="58326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199" y="548680"/>
          <a:ext cx="8693569" cy="583264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251520" y="0"/>
          <a:ext cx="5328592" cy="38884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3 Marcador de contenido"/>
          <p:cNvGraphicFramePr>
            <a:graphicFrameLocks noGrp="1"/>
          </p:cNvGraphicFramePr>
          <p:nvPr>
            <p:ph idx="1"/>
          </p:nvPr>
        </p:nvGraphicFramePr>
        <p:xfrm>
          <a:off x="3275856" y="3429000"/>
          <a:ext cx="5868144" cy="3429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0" y="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3 Marcador de contenido"/>
          <p:cNvGraphicFramePr>
            <a:graphicFrameLocks noGrp="1"/>
          </p:cNvGraphicFramePr>
          <p:nvPr>
            <p:ph idx="1"/>
          </p:nvPr>
        </p:nvGraphicFramePr>
        <p:xfrm>
          <a:off x="3275856" y="3429000"/>
          <a:ext cx="5868144" cy="3429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395536" y="164295"/>
          <a:ext cx="5040560" cy="31206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3 Marcador de contenido"/>
          <p:cNvGraphicFramePr>
            <a:graphicFrameLocks noGrp="1"/>
          </p:cNvGraphicFramePr>
          <p:nvPr>
            <p:ph idx="1"/>
          </p:nvPr>
        </p:nvGraphicFramePr>
        <p:xfrm>
          <a:off x="3181263" y="2861442"/>
          <a:ext cx="5868144" cy="3429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0" y="0"/>
          <a:ext cx="4608512" cy="327703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3 Marcador de contenido"/>
          <p:cNvGraphicFramePr>
            <a:graphicFrameLocks noGrp="1"/>
          </p:cNvGraphicFramePr>
          <p:nvPr>
            <p:ph idx="1"/>
          </p:nvPr>
        </p:nvGraphicFramePr>
        <p:xfrm>
          <a:off x="3181263" y="2861442"/>
          <a:ext cx="5868144" cy="3429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383196" y="836712"/>
          <a:ext cx="8208912" cy="547260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0" y="0"/>
          <a:ext cx="4608512" cy="327703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4 Gráfico"/>
          <p:cNvGraphicFramePr/>
          <p:nvPr/>
        </p:nvGraphicFramePr>
        <p:xfrm>
          <a:off x="3059832" y="2852936"/>
          <a:ext cx="5436604" cy="34563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0" y="0"/>
          <a:ext cx="5050905" cy="33123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3 Marcador de contenido"/>
          <p:cNvGraphicFramePr>
            <a:graphicFrameLocks/>
          </p:cNvGraphicFramePr>
          <p:nvPr/>
        </p:nvGraphicFramePr>
        <p:xfrm>
          <a:off x="3181263" y="2861442"/>
          <a:ext cx="5868144" cy="3429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0" y="0"/>
          <a:ext cx="5436604" cy="34563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3 Marcador de contenido"/>
          <p:cNvGraphicFramePr>
            <a:graphicFrameLocks/>
          </p:cNvGraphicFramePr>
          <p:nvPr/>
        </p:nvGraphicFramePr>
        <p:xfrm>
          <a:off x="3181263" y="2861442"/>
          <a:ext cx="5868144" cy="3429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0" y="0"/>
          <a:ext cx="5544616" cy="37601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4 Gráfico"/>
          <p:cNvGraphicFramePr/>
          <p:nvPr/>
        </p:nvGraphicFramePr>
        <p:xfrm>
          <a:off x="3527376" y="2996952"/>
          <a:ext cx="5616624" cy="3528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251520" y="548680"/>
          <a:ext cx="8964996" cy="59766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0" y="260648"/>
          <a:ext cx="8794808" cy="61644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4 CuadroTexto"/>
          <p:cNvSpPr txBox="1"/>
          <p:nvPr/>
        </p:nvSpPr>
        <p:spPr>
          <a:xfrm>
            <a:off x="7236296" y="4653136"/>
            <a:ext cx="151216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dirty="0" smtClean="0"/>
              <a:t>Si----- 60.5%</a:t>
            </a:r>
          </a:p>
          <a:p>
            <a:r>
              <a:rPr lang="es-MX" dirty="0" smtClean="0"/>
              <a:t>No ---39.5%</a:t>
            </a:r>
            <a:endParaRPr lang="es-MX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29118" y="332656"/>
          <a:ext cx="8575330" cy="61867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251520" y="548680"/>
          <a:ext cx="8208912" cy="547260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323528" y="367235"/>
          <a:ext cx="8902798" cy="60861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35496" y="548680"/>
          <a:ext cx="9073008" cy="60486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395536" y="164295"/>
          <a:ext cx="8748464" cy="641969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372</Words>
  <Application>Microsoft Office PowerPoint</Application>
  <PresentationFormat>Presentación en pantalla (4:3)</PresentationFormat>
  <Paragraphs>34</Paragraphs>
  <Slides>23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23</vt:i4>
      </vt:variant>
    </vt:vector>
  </HeadingPairs>
  <TitlesOfParts>
    <vt:vector size="24" baseType="lpstr">
      <vt:lpstr>Tema de Office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  <vt:lpstr>Diapositiva 10</vt:lpstr>
      <vt:lpstr>Diapositiva 11</vt:lpstr>
      <vt:lpstr>Diapositiva 12</vt:lpstr>
      <vt:lpstr>Diapositiva 13</vt:lpstr>
      <vt:lpstr>Diapositiva 14</vt:lpstr>
      <vt:lpstr>Diapositiva 15</vt:lpstr>
      <vt:lpstr>Diapositiva 16</vt:lpstr>
      <vt:lpstr>Diapositiva 17</vt:lpstr>
      <vt:lpstr>Diapositiva 18</vt:lpstr>
      <vt:lpstr>Diapositiva 19</vt:lpstr>
      <vt:lpstr>Diapositiva 20</vt:lpstr>
      <vt:lpstr>Diapositiva 21</vt:lpstr>
      <vt:lpstr>Diapositiva 22</vt:lpstr>
      <vt:lpstr>Diapositiva 23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PericoGlz</dc:creator>
  <cp:lastModifiedBy>Usuario</cp:lastModifiedBy>
  <cp:revision>5</cp:revision>
  <dcterms:created xsi:type="dcterms:W3CDTF">2011-11-29T22:34:37Z</dcterms:created>
  <dcterms:modified xsi:type="dcterms:W3CDTF">2011-12-01T02:19:37Z</dcterms:modified>
</cp:coreProperties>
</file>

<file path=docProps/thumbnail.jpeg>
</file>